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4" r:id="rId3"/>
    <p:sldId id="307" r:id="rId4"/>
    <p:sldId id="301" r:id="rId5"/>
    <p:sldId id="302" r:id="rId6"/>
    <p:sldId id="300" r:id="rId7"/>
    <p:sldId id="303" r:id="rId8"/>
    <p:sldId id="305" r:id="rId9"/>
    <p:sldId id="306" r:id="rId10"/>
    <p:sldId id="304" r:id="rId11"/>
    <p:sldId id="308" r:id="rId12"/>
    <p:sldId id="273"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EE9E"/>
    <a:srgbClr val="B2EDE9"/>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81236"/>
  </p:normalViewPr>
  <p:slideViewPr>
    <p:cSldViewPr snapToGrid="0" showGuides="1">
      <p:cViewPr>
        <p:scale>
          <a:sx n="107" d="100"/>
          <a:sy n="107" d="100"/>
        </p:scale>
        <p:origin x="2416" y="480"/>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84143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6</a:t>
            </a:fld>
            <a:endParaRPr lang="en-US"/>
          </a:p>
        </p:txBody>
      </p:sp>
    </p:spTree>
    <p:extLst>
      <p:ext uri="{BB962C8B-B14F-4D97-AF65-F5344CB8AC3E}">
        <p14:creationId xmlns:p14="http://schemas.microsoft.com/office/powerpoint/2010/main" val="186848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11</a:t>
            </a:fld>
            <a:endParaRPr lang="en-US"/>
          </a:p>
        </p:txBody>
      </p:sp>
    </p:spTree>
    <p:extLst>
      <p:ext uri="{BB962C8B-B14F-4D97-AF65-F5344CB8AC3E}">
        <p14:creationId xmlns:p14="http://schemas.microsoft.com/office/powerpoint/2010/main" val="14493231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18.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03</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4243020" y="4015728"/>
            <a:ext cx="4223846" cy="424357"/>
          </a:xfrm>
          <a:prstGeom prst="rect">
            <a:avLst/>
          </a:prstGeom>
          <a:noFill/>
          <a:scene3d>
            <a:camera prst="orthographicFront">
              <a:rot lat="20651912" lon="861116" rev="7765"/>
            </a:camera>
            <a:lightRig rig="threePt" dir="t"/>
          </a:scene3d>
        </p:spPr>
        <p:txBody>
          <a:bodyPr wrap="square">
            <a:prstTxWarp prst="textSlantUp">
              <a:avLst>
                <a:gd name="adj" fmla="val 32327"/>
              </a:avLst>
            </a:prstTxWarp>
            <a:spAutoFit/>
          </a:bodyPr>
          <a:lstStyle/>
          <a:p>
            <a:pPr algn="ctr"/>
            <a:r>
              <a:rPr lang="en-PH" sz="1800" b="0"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FOR </a:t>
            </a:r>
            <a:r>
              <a:rPr lang="en-PH" sz="1800" b="1"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AUDIO</a:t>
            </a:r>
            <a:r>
              <a:rPr lang="en-PH" sz="1800" b="0" i="0" spc="600" baseline="0" dirty="0">
                <a:ln>
                  <a:noFill/>
                </a:ln>
                <a:solidFill>
                  <a:schemeClr val="tx1"/>
                </a:solidFill>
                <a:effectLst/>
                <a:highlight>
                  <a:srgbClr val="FFEE9E"/>
                </a:highlight>
                <a:latin typeface="Bahnschrift SemiCondensed" panose="020B0502040204020203" pitchFamily="34" charset="0"/>
                <a:ea typeface="Verdana" panose="020B0604030504040204" pitchFamily="34" charset="0"/>
                <a:cs typeface="Helvetica" panose="020B0604020202020204" pitchFamily="34" charset="0"/>
              </a:rPr>
              <a:t> SIGNALS</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894866" y="3046547"/>
            <a:ext cx="4572000" cy="1015663"/>
          </a:xfrm>
          <a:prstGeom prst="rect">
            <a:avLst/>
          </a:prstGeom>
          <a:noFill/>
          <a:scene3d>
            <a:camera prst="orthographicFront">
              <a:rot lat="20651912" lon="861116" rev="7765"/>
            </a:camera>
            <a:lightRig rig="threePt" dir="t"/>
          </a:scene3d>
        </p:spPr>
        <p:txBody>
          <a:bodyPr wrap="square">
            <a:prstTxWarp prst="textFadeRight">
              <a:avLst>
                <a:gd name="adj" fmla="val 24330"/>
              </a:avLst>
            </a:prstTxWarp>
            <a:spAutoFit/>
          </a:bodyPr>
          <a:lstStyle/>
          <a:p>
            <a:pPr algn="ctr"/>
            <a:r>
              <a:rPr lang="en-PH" sz="6000" b="0" i="0" spc="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SENSING</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894866" y="2271078"/>
            <a:ext cx="4572000" cy="894880"/>
          </a:xfrm>
          <a:prstGeom prst="rect">
            <a:avLst/>
          </a:prstGeom>
          <a:noFill/>
          <a:scene3d>
            <a:camera prst="orthographicFront">
              <a:rot lat="20651912" lon="861116" rev="7765"/>
            </a:camera>
            <a:lightRig rig="threePt" dir="t"/>
          </a:scene3d>
        </p:spPr>
        <p:txBody>
          <a:bodyPr wrap="square">
            <a:prstTxWarp prst="textFadeLeft">
              <a:avLst>
                <a:gd name="adj" fmla="val 15684"/>
              </a:avLst>
            </a:prstTxWarp>
            <a:spAutoFit/>
          </a:bodyPr>
          <a:lstStyle/>
          <a:p>
            <a:pPr algn="ctr"/>
            <a:r>
              <a:rPr lang="en-PH" sz="4000" b="0" i="0" spc="-150" baseline="0" dirty="0">
                <a:ln>
                  <a:noFill/>
                </a:ln>
                <a:solidFill>
                  <a:srgbClr val="002060"/>
                </a:solidFill>
                <a:effectLst/>
                <a:latin typeface="Bahnschrift SemiCondensed" panose="020B0502040204020203" pitchFamily="34" charset="0"/>
                <a:ea typeface="Verdana" panose="020B0604030504040204" pitchFamily="34" charset="0"/>
                <a:cs typeface="Helvetica" panose="020B0604020202020204" pitchFamily="34" charset="0"/>
              </a:rPr>
              <a:t>COMPRESSIVE</a:t>
            </a:r>
          </a:p>
        </p:txBody>
      </p:sp>
      <p:pic>
        <p:nvPicPr>
          <p:cNvPr id="6" name="Graphic 5" descr="Voice with solid fill">
            <a:extLst>
              <a:ext uri="{FF2B5EF4-FFF2-40B4-BE49-F238E27FC236}">
                <a16:creationId xmlns:a16="http://schemas.microsoft.com/office/drawing/2014/main" id="{AAB35B6B-2CE2-B384-6B3A-4F59F5DC9DF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16801" y="4227906"/>
            <a:ext cx="914400" cy="914400"/>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76368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532839"/>
            <a:ext cx="8058152" cy="732198"/>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51742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reneprincipejr/Physics-305/tree/main/Activity%203%20-%20%20Compressive%20Sensing%20for%20Audio"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DB962A-1E94-9E63-E948-9A78D7862A99}"/>
              </a:ext>
            </a:extLst>
          </p:cNvPr>
          <p:cNvSpPr>
            <a:spLocks noGrp="1"/>
          </p:cNvSpPr>
          <p:nvPr>
            <p:ph type="ftr" sz="quarter" idx="11"/>
          </p:nvPr>
        </p:nvSpPr>
        <p:spPr/>
        <p:txBody>
          <a:bodyPr/>
          <a:lstStyle/>
          <a:p>
            <a:r>
              <a:rPr lang="en-US"/>
              <a:t>Physics 305 - Computational Imaging</a:t>
            </a:r>
          </a:p>
        </p:txBody>
      </p:sp>
      <p:sp>
        <p:nvSpPr>
          <p:cNvPr id="5" name="Title 4">
            <a:extLst>
              <a:ext uri="{FF2B5EF4-FFF2-40B4-BE49-F238E27FC236}">
                <a16:creationId xmlns:a16="http://schemas.microsoft.com/office/drawing/2014/main" id="{240CBE19-21D3-20DD-9327-76A5ED748E83}"/>
              </a:ext>
            </a:extLst>
          </p:cNvPr>
          <p:cNvSpPr>
            <a:spLocks noGrp="1"/>
          </p:cNvSpPr>
          <p:nvPr>
            <p:ph type="title"/>
          </p:nvPr>
        </p:nvSpPr>
        <p:spPr>
          <a:xfrm>
            <a:off x="628650" y="365127"/>
            <a:ext cx="8210550" cy="662396"/>
          </a:xfrm>
        </p:spPr>
        <p:txBody>
          <a:bodyPr/>
          <a:lstStyle/>
          <a:p>
            <a:r>
              <a:rPr lang="en-US" dirty="0"/>
              <a:t>Reconstruction (50% Sampling)</a:t>
            </a:r>
          </a:p>
        </p:txBody>
      </p:sp>
      <p:sp>
        <p:nvSpPr>
          <p:cNvPr id="6" name="Content Placeholder 5">
            <a:extLst>
              <a:ext uri="{FF2B5EF4-FFF2-40B4-BE49-F238E27FC236}">
                <a16:creationId xmlns:a16="http://schemas.microsoft.com/office/drawing/2014/main" id="{9FCFF0B5-B73C-CBF6-F350-8E2839875D7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7985BE7-FA3D-4A08-2897-AAAD9E53C441}"/>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7172" name="Picture 4">
            <a:extLst>
              <a:ext uri="{FF2B5EF4-FFF2-40B4-BE49-F238E27FC236}">
                <a16:creationId xmlns:a16="http://schemas.microsoft.com/office/drawing/2014/main" id="{F5A0EA5B-908E-CAB2-90AC-3870BF574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46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2029913-34D3-7297-3B37-A346A5F58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58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EFFB125-C539-68D3-48F8-6FE28641B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91440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901F48-01D9-7105-2394-AF02EA624D74}"/>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978BFAB3-673B-057A-FBD5-D6537C73D4A7}"/>
              </a:ext>
            </a:extLst>
          </p:cNvPr>
          <p:cNvSpPr>
            <a:spLocks noGrp="1"/>
          </p:cNvSpPr>
          <p:nvPr>
            <p:ph type="title"/>
          </p:nvPr>
        </p:nvSpPr>
        <p:spPr/>
        <p:txBody>
          <a:bodyPr/>
          <a:lstStyle/>
          <a:p>
            <a:r>
              <a:rPr lang="en-US" dirty="0"/>
              <a:t>Discussion</a:t>
            </a:r>
          </a:p>
        </p:txBody>
      </p:sp>
      <p:sp>
        <p:nvSpPr>
          <p:cNvPr id="4" name="Content Placeholder 3">
            <a:extLst>
              <a:ext uri="{FF2B5EF4-FFF2-40B4-BE49-F238E27FC236}">
                <a16:creationId xmlns:a16="http://schemas.microsoft.com/office/drawing/2014/main" id="{6B743229-929D-BE7C-786F-177265728FDB}"/>
              </a:ext>
            </a:extLst>
          </p:cNvPr>
          <p:cNvSpPr>
            <a:spLocks noGrp="1"/>
          </p:cNvSpPr>
          <p:nvPr>
            <p:ph idx="1"/>
          </p:nvPr>
        </p:nvSpPr>
        <p:spPr>
          <a:xfrm>
            <a:off x="628650" y="1131216"/>
            <a:ext cx="7779080" cy="5045747"/>
          </a:xfrm>
        </p:spPr>
        <p:txBody>
          <a:bodyPr>
            <a:normAutofit/>
          </a:bodyPr>
          <a:lstStyle/>
          <a:p>
            <a:pPr marL="0" indent="0">
              <a:buNone/>
            </a:pPr>
            <a:r>
              <a:rPr lang="en-US" sz="2400" dirty="0"/>
              <a:t>Compressive sensing as a concept is very interesting as I see it as counter-analogous to the super-resolution techniques explored in previous activities. In this activity, a raw audio signal from an instrument was resampled and randomly sampled at varying rates.  Using a known and established DCT as basis, the signal was reconstructed, and the lasso optimization algorithm was used.</a:t>
            </a:r>
          </a:p>
          <a:p>
            <a:pPr marL="0" indent="0">
              <a:buNone/>
              <a:tabLst>
                <a:tab pos="450850" algn="l"/>
              </a:tabLst>
            </a:pPr>
            <a:r>
              <a:rPr lang="en-US" sz="2400" dirty="0"/>
              <a:t>	By viewing the reconstructed signal in frequency space, the reconstruction using a very small number of measurements (even at 5%) proved to be sufficient as it still retains the most prominent frequencies.</a:t>
            </a:r>
          </a:p>
          <a:p>
            <a:pPr marL="0" indent="0">
              <a:buNone/>
            </a:pPr>
            <a:endParaRPr lang="en-US" sz="2400" dirty="0"/>
          </a:p>
        </p:txBody>
      </p:sp>
      <p:sp>
        <p:nvSpPr>
          <p:cNvPr id="5" name="Slide Number Placeholder 4">
            <a:extLst>
              <a:ext uri="{FF2B5EF4-FFF2-40B4-BE49-F238E27FC236}">
                <a16:creationId xmlns:a16="http://schemas.microsoft.com/office/drawing/2014/main" id="{059E26E1-F934-CA14-6D71-2C0D4B2EB7C3}"/>
              </a:ext>
            </a:extLst>
          </p:cNvPr>
          <p:cNvSpPr>
            <a:spLocks noGrp="1"/>
          </p:cNvSpPr>
          <p:nvPr>
            <p:ph type="sldNum" sz="quarter" idx="12"/>
          </p:nvPr>
        </p:nvSpPr>
        <p:spPr/>
        <p:txBody>
          <a:bodyPr/>
          <a:lstStyle/>
          <a:p>
            <a:fld id="{8262CFD8-7A98-47E6-A2CC-B17DDA24BA0E}" type="slidenum">
              <a:rPr lang="en-US" smtClean="0"/>
              <a:t>11</a:t>
            </a:fld>
            <a:endParaRPr lang="en-US"/>
          </a:p>
        </p:txBody>
      </p:sp>
    </p:spTree>
    <p:extLst>
      <p:ext uri="{BB962C8B-B14F-4D97-AF65-F5344CB8AC3E}">
        <p14:creationId xmlns:p14="http://schemas.microsoft.com/office/powerpoint/2010/main" val="155209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The concept is very straightforward as I can see analogies between principal components analysis (PCA) which I have extensively studied and compressive sensing. The difference is that DCT is a widely used an universal basis as opposed to PCA’s custom basis given a training data. The possibility that a 5% sampling can restore or mimic the original signal seems like magic and seeing how the prominent frequencies were retained really amazed me. I would like to acknowledge </a:t>
            </a:r>
            <a:r>
              <a:rPr lang="en-US" sz="1600" dirty="0" err="1"/>
              <a:t>Reinier</a:t>
            </a:r>
            <a:r>
              <a:rPr lang="en-US" sz="1600" dirty="0"/>
              <a:t> Ramos for giving me a copy of the audio signals, and (together with Janelle Manuel, Lemuel </a:t>
            </a:r>
            <a:r>
              <a:rPr lang="en-US" sz="1600" dirty="0" err="1"/>
              <a:t>Saret</a:t>
            </a:r>
            <a:r>
              <a:rPr lang="en-US" sz="1600" dirty="0"/>
              <a:t>, Kenneth Domingo, and </a:t>
            </a:r>
            <a:r>
              <a:rPr lang="en-US" sz="1600" dirty="0" err="1"/>
              <a:t>ChatGPT</a:t>
            </a:r>
            <a:r>
              <a:rPr lang="en-US" sz="1600" dirty="0"/>
              <a:t>) for allowing me to use their codes as a reference. A sufficient set of code, results, and discussion was presented in this activity; however, I genuinely would want to explore and elaborate on this in the future… if time permits. #</a:t>
            </a:r>
            <a:r>
              <a:rPr lang="en-US" sz="1600" dirty="0" err="1"/>
              <a:t>ThesisIt</a:t>
            </a:r>
            <a:r>
              <a:rPr lang="en-US" sz="1600" dirty="0"/>
              <a:t> :’( </a:t>
            </a:r>
            <a:br>
              <a:rPr lang="en-US" sz="1600" dirty="0"/>
            </a:b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12</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a:xfrm>
            <a:off x="628648" y="5532839"/>
            <a:ext cx="8515351" cy="732198"/>
          </a:xfrm>
        </p:spPr>
        <p:txBody>
          <a:bodyPr/>
          <a:lstStyle/>
          <a:p>
            <a:pPr>
              <a:lnSpc>
                <a:spcPct val="100000"/>
              </a:lnSpc>
            </a:pPr>
            <a:r>
              <a:rPr lang="en-US" dirty="0"/>
              <a:t>[1] M. Soriano, Physics 305 – Compressive Sensing, (2023).</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PH" sz="1400" b="1" i="0" u="none" strike="noStrike" kern="1200" cap="none" spc="600" normalizeH="0" baseline="0" noProof="0" dirty="0">
                <a:ln>
                  <a:noFill/>
                </a:ln>
                <a:solidFill>
                  <a:prstClr val="white"/>
                </a:solidFill>
                <a:effectLst/>
                <a:highlight>
                  <a:srgbClr val="800000"/>
                </a:highlight>
                <a:uLnTx/>
                <a:uFillTx/>
                <a:latin typeface="Bahnschrift" panose="020B0502040204020203" pitchFamily="34" charset="0"/>
                <a:ea typeface="Verdana" panose="020B0604030504040204" pitchFamily="34" charset="0"/>
              </a:rPr>
              <a:t> SOURCE CODE</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US" sz="110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hlinkClick r:id="rId2"/>
              </a:rPr>
              <a:t>https://github.com/reneprincipejr/Physics-305/tree/main/Activity%203%20-%20%20Compressive%20Sensing%20for%20Audio</a:t>
            </a:r>
            <a:r>
              <a:rPr kumimoji="0" lang="en-US" sz="110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rPr>
              <a:t> </a:t>
            </a:r>
            <a:endParaRPr kumimoji="0" lang="en-US" sz="1400" b="0" i="0" u="none" strike="noStrike" kern="1200" cap="none" spc="0" normalizeH="0" baseline="0" noProof="0" dirty="0">
              <a:ln>
                <a:noFill/>
              </a:ln>
              <a:solidFill>
                <a:prstClr val="black"/>
              </a:solidFill>
              <a:effectLst/>
              <a:uLnTx/>
              <a:uFillTx/>
              <a:latin typeface="Bahnschrift Light" panose="020B0502040204020203" pitchFamily="34" charset="0"/>
              <a:ea typeface="Verdana" panose="020B0604030504040204" pitchFamily="34" charset="0"/>
            </a:endParaRPr>
          </a:p>
          <a:p>
            <a:pPr marL="98583" indent="0">
              <a:lnSpc>
                <a:spcPct val="100000"/>
              </a:lnSpc>
              <a:buNone/>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2000" dirty="0"/>
                  <a:t>An original signal, say an audio waveform </a:t>
                </a:r>
                <a14:m>
                  <m:oMath xmlns:m="http://schemas.openxmlformats.org/officeDocument/2006/math">
                    <m:r>
                      <a:rPr lang="en-US" sz="2000" b="1" i="1"/>
                      <m:t>𝒙</m:t>
                    </m:r>
                  </m:oMath>
                </a14:m>
                <a:r>
                  <a:rPr lang="en-PH" sz="2000" dirty="0">
                    <a:effectLst/>
                  </a:rPr>
                  <a:t> </a:t>
                </a:r>
                <a:r>
                  <a:rPr lang="en-US" sz="2000" dirty="0"/>
                  <a:t>can be represented by a sparse vector </a:t>
                </a:r>
                <a:r>
                  <a:rPr lang="en-US" sz="2000" b="1" dirty="0"/>
                  <a:t>s</a:t>
                </a:r>
                <a:r>
                  <a:rPr lang="en-US" sz="2000" dirty="0"/>
                  <a:t> and a basis transformation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𝚿</m:t>
                    </m:r>
                  </m:oMath>
                </a14:m>
                <a:r>
                  <a:rPr lang="en-PH" sz="2000" dirty="0">
                    <a:effectLst/>
                  </a:rPr>
                  <a:t> </a:t>
                </a:r>
                <a:r>
                  <a:rPr lang="en-US" sz="2000" dirty="0"/>
                  <a:t>. Essentially,</a:t>
                </a:r>
              </a:p>
              <a:p>
                <a:pPr marL="0" indent="0">
                  <a:lnSpc>
                    <a:spcPct val="150000"/>
                  </a:lnSpc>
                  <a:buNone/>
                </a:pPr>
                <a14:m>
                  <m:oMathPara xmlns:m="http://schemas.openxmlformats.org/officeDocument/2006/math">
                    <m:oMathParaPr>
                      <m:jc m:val="centerGroup"/>
                    </m:oMathParaPr>
                    <m:oMath xmlns:m="http://schemas.openxmlformats.org/officeDocument/2006/math">
                      <m:r>
                        <a:rPr lang="en-US" sz="2000" b="1" i="1"/>
                        <m:t>𝒙</m:t>
                      </m:r>
                      <m:r>
                        <a:rPr lang="en-US" sz="2000" b="1" i="1"/>
                        <m:t> = </m:t>
                      </m:r>
                      <m:r>
                        <a:rPr lang="en-US" sz="2000" b="1" i="1"/>
                        <m:t>𝚿</m:t>
                      </m:r>
                      <m:r>
                        <a:rPr lang="en-US" sz="2000" b="1" i="1"/>
                        <m:t> </m:t>
                      </m:r>
                      <m:r>
                        <a:rPr lang="en-US" sz="2000" b="1" i="1" smtClean="0"/>
                        <m:t>𝒔</m:t>
                      </m:r>
                      <m:r>
                        <a:rPr lang="en-US" sz="2000" b="1" i="0" smtClean="0">
                          <a:latin typeface="Cambria Math" panose="02040503050406030204" pitchFamily="18" charset="0"/>
                        </a:rPr>
                        <m:t>.</m:t>
                      </m:r>
                    </m:oMath>
                  </m:oMathPara>
                </a14:m>
                <a:endParaRPr lang="en-PH" sz="2000" dirty="0"/>
              </a:p>
              <a:p>
                <a:pPr marL="0" indent="0">
                  <a:buNone/>
                  <a:tabLst>
                    <a:tab pos="446088" algn="l"/>
                  </a:tabLst>
                </a:pPr>
                <a:r>
                  <a:rPr lang="en-US" sz="2000" dirty="0"/>
                  <a:t>	In this activity, we exploit the sparsity of audio signals at low frequencies to recover the the original signal in a technique called compressive sensing. Instead of uniformly sampling the audio signal, we generate a measurement matrix </a:t>
                </a:r>
                <a14:m>
                  <m:oMath xmlns:m="http://schemas.openxmlformats.org/officeDocument/2006/math">
                    <m:r>
                      <a:rPr lang="en-US" sz="2000" b="1" i="1" smtClean="0">
                        <a:latin typeface="Cambria Math" panose="02040503050406030204" pitchFamily="18" charset="0"/>
                      </a:rPr>
                      <m:t>𝑪</m:t>
                    </m:r>
                  </m:oMath>
                </a14:m>
                <a:r>
                  <a:rPr lang="en-US" sz="2000" dirty="0"/>
                  <a:t> through random sampling measurements </a:t>
                </a:r>
                <a14:m>
                  <m:oMath xmlns:m="http://schemas.openxmlformats.org/officeDocument/2006/math">
                    <m:r>
                      <a:rPr lang="en-US" sz="2000" b="1" i="1" smtClean="0">
                        <a:latin typeface="Cambria Math" panose="02040503050406030204" pitchFamily="18" charset="0"/>
                      </a:rPr>
                      <m:t>𝒚</m:t>
                    </m:r>
                  </m:oMath>
                </a14:m>
                <a:r>
                  <a:rPr lang="en-US" sz="2000" b="1" i="1" dirty="0">
                    <a:latin typeface="Cambria Math" panose="02040503050406030204" pitchFamily="18" charset="0"/>
                  </a:rPr>
                  <a:t>, </a:t>
                </a:r>
                <a:r>
                  <a:rPr lang="en-US" sz="2000" dirty="0"/>
                  <a:t>hence </a:t>
                </a:r>
                <a:endParaRPr lang="en-US" sz="2000" b="1" i="1" dirty="0">
                  <a:latin typeface="Cambria Math" panose="02040503050406030204" pitchFamily="18" charset="0"/>
                </a:endParaRPr>
              </a:p>
              <a:p>
                <a:pPr marL="0" indent="0" algn="ctr">
                  <a:lnSpc>
                    <a:spcPct val="150000"/>
                  </a:lnSpc>
                  <a:buNone/>
                  <a:tabLst>
                    <a:tab pos="446088" algn="l"/>
                  </a:tabLst>
                </a:pPr>
                <a14:m>
                  <m:oMath xmlns:m="http://schemas.openxmlformats.org/officeDocument/2006/math">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𝑪𝒙</m:t>
                    </m:r>
                    <m:r>
                      <a:rPr lang="en-US" sz="2000" b="1" i="1" smtClean="0">
                        <a:latin typeface="Cambria Math" panose="02040503050406030204" pitchFamily="18" charset="0"/>
                      </a:rPr>
                      <m:t>=</m:t>
                    </m:r>
                    <m:r>
                      <a:rPr lang="en-US" sz="2000" b="1" i="1" smtClean="0">
                        <a:latin typeface="Cambria Math" panose="02040503050406030204" pitchFamily="18" charset="0"/>
                      </a:rPr>
                      <m:t>𝑪</m:t>
                    </m:r>
                    <m:r>
                      <a:rPr lang="en-US" sz="2000" b="1">
                        <a:latin typeface="Cambria Math" panose="02040503050406030204" pitchFamily="18" charset="0"/>
                      </a:rPr>
                      <m:t>𝚿</m:t>
                    </m:r>
                    <m:r>
                      <a:rPr lang="en-US" sz="2000" b="1" i="1">
                        <a:latin typeface="Cambria Math" panose="02040503050406030204" pitchFamily="18" charset="0"/>
                      </a:rPr>
                      <m:t>𝒔</m:t>
                    </m:r>
                  </m:oMath>
                </a14:m>
                <a:r>
                  <a:rPr lang="en-US" sz="2000" b="1" dirty="0"/>
                  <a:t>.</a:t>
                </a:r>
              </a:p>
              <a:p>
                <a:pPr marL="0" indent="0">
                  <a:lnSpc>
                    <a:spcPct val="150000"/>
                  </a:lnSpc>
                  <a:buNone/>
                  <a:tabLst>
                    <a:tab pos="446088" algn="l"/>
                  </a:tabLst>
                </a:pPr>
                <a:r>
                  <a:rPr lang="en-US" sz="2000" b="1" dirty="0"/>
                  <a:t>	</a:t>
                </a:r>
                <a:r>
                  <a:rPr lang="en-US" sz="2000" dirty="0"/>
                  <a:t>The sparse vector can be solved through minimization given by</a:t>
                </a:r>
              </a:p>
              <a:p>
                <a:pPr marL="0" indent="0" algn="ctr">
                  <a:lnSpc>
                    <a:spcPct val="150000"/>
                  </a:lnSpc>
                  <a:buNone/>
                </a:pPr>
                <a14:m>
                  <m:oMath xmlns:m="http://schemas.openxmlformats.org/officeDocument/2006/math">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𝒔</m:t>
                        </m:r>
                      </m:e>
                    </m:acc>
                    <m:r>
                      <a:rPr lang="en-US" sz="2000" b="0" i="1" dirty="0" smtClean="0">
                        <a:latin typeface="Cambria Math" panose="02040503050406030204" pitchFamily="18" charset="0"/>
                      </a:rPr>
                      <m:t>=</m:t>
                    </m:r>
                    <m:r>
                      <a:rPr lang="en-US" sz="2000" b="0" i="1" dirty="0" smtClean="0">
                        <a:latin typeface="Cambria Math" panose="02040503050406030204" pitchFamily="18" charset="0"/>
                      </a:rPr>
                      <m:t>𝑎𝑟𝑔𝑚𝑖𝑛</m:t>
                    </m:r>
                    <m:sSub>
                      <m:sSubPr>
                        <m:ctrlPr>
                          <a:rPr lang="en-US" sz="2000" b="0" i="1" dirty="0" smtClean="0">
                            <a:latin typeface="Cambria Math" panose="02040503050406030204" pitchFamily="18" charset="0"/>
                          </a:rPr>
                        </m:ctrlPr>
                      </m:sSubPr>
                      <m:e>
                        <m:d>
                          <m:dPr>
                            <m:begChr m:val="‖"/>
                            <m:endChr m:val="‖"/>
                            <m:ctrlPr>
                              <a:rPr lang="en-US" sz="2000" b="1" i="1" dirty="0" smtClean="0">
                                <a:latin typeface="Cambria Math" panose="02040503050406030204" pitchFamily="18" charset="0"/>
                              </a:rPr>
                            </m:ctrlPr>
                          </m:dPr>
                          <m:e>
                            <m:r>
                              <a:rPr lang="en-US" sz="2000" b="1" i="1" dirty="0" smtClean="0">
                                <a:latin typeface="Cambria Math" panose="02040503050406030204" pitchFamily="18" charset="0"/>
                              </a:rPr>
                              <m:t>𝒔</m:t>
                            </m:r>
                          </m:e>
                        </m:d>
                      </m:e>
                      <m:sub>
                        <m:r>
                          <a:rPr lang="en-US" sz="2000" b="0" i="1" dirty="0" smtClean="0">
                            <a:latin typeface="Cambria Math" panose="02040503050406030204" pitchFamily="18" charset="0"/>
                          </a:rPr>
                          <m:t>1</m:t>
                        </m:r>
                      </m:sub>
                    </m:sSub>
                  </m:oMath>
                </a14:m>
                <a:r>
                  <a:rPr lang="en-US" sz="2000" dirty="0"/>
                  <a:t>, </a:t>
                </a:r>
              </a:p>
              <a:p>
                <a:pPr marL="0" indent="0">
                  <a:lnSpc>
                    <a:spcPct val="150000"/>
                  </a:lnSpc>
                  <a:buNone/>
                  <a:tabLst>
                    <a:tab pos="452438" algn="l"/>
                  </a:tabLst>
                </a:pPr>
                <a:r>
                  <a:rPr lang="en-US" sz="1600" dirty="0"/>
                  <a:t>	where </a:t>
                </a:r>
                <a14:m>
                  <m:oMath xmlns:m="http://schemas.openxmlformats.org/officeDocument/2006/math">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m:t>
                            </m:r>
                          </m:e>
                        </m:d>
                      </m:e>
                      <m:sub>
                        <m:r>
                          <a:rPr lang="en-US" sz="1600" i="1">
                            <a:latin typeface="Cambria Math" panose="02040503050406030204" pitchFamily="18" charset="0"/>
                          </a:rPr>
                          <m:t>1</m:t>
                        </m:r>
                      </m:sub>
                    </m:sSub>
                  </m:oMath>
                </a14:m>
                <a:r>
                  <a:rPr lang="en-US" sz="1600" dirty="0"/>
                  <a:t> is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𝑙</m:t>
                        </m:r>
                      </m:e>
                      <m:sub>
                        <m:r>
                          <a:rPr lang="en-US" sz="1600" i="1">
                            <a:latin typeface="Cambria Math" panose="02040503050406030204" pitchFamily="18" charset="0"/>
                          </a:rPr>
                          <m:t>1</m:t>
                        </m:r>
                      </m:sub>
                    </m:sSub>
                  </m:oMath>
                </a14:m>
                <a:r>
                  <a:rPr lang="en-US" sz="1600" dirty="0"/>
                  <a:t> norm given by </a:t>
                </a:r>
                <a14:m>
                  <m:oMath xmlns:m="http://schemas.openxmlformats.org/officeDocument/2006/math">
                    <m:sSub>
                      <m:sSubPr>
                        <m:ctrlPr>
                          <a:rPr lang="en-US" sz="1600" i="1">
                            <a:latin typeface="Cambria Math" panose="02040503050406030204" pitchFamily="18" charset="0"/>
                          </a:rPr>
                        </m:ctrlPr>
                      </m:sSubPr>
                      <m:e>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𝒔</m:t>
                            </m:r>
                          </m:e>
                        </m:d>
                      </m:e>
                      <m:sub>
                        <m:r>
                          <a:rPr lang="en-US" sz="1600" i="1">
                            <a:latin typeface="Cambria Math" panose="02040503050406030204" pitchFamily="18" charset="0"/>
                          </a:rPr>
                          <m:t>1</m:t>
                        </m:r>
                      </m:sub>
                    </m:sSub>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𝑘</m:t>
                        </m:r>
                        <m:r>
                          <a:rPr lang="en-US" sz="1600" i="1">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𝑘</m:t>
                                </m:r>
                              </m:sub>
                            </m:sSub>
                          </m:e>
                        </m:d>
                      </m:e>
                    </m:nary>
                    <m:r>
                      <a:rPr lang="en-US" sz="1600" b="0" i="0" smtClean="0">
                        <a:latin typeface="Cambria Math" panose="02040503050406030204" pitchFamily="18" charset="0"/>
                      </a:rPr>
                      <m:t>.</m:t>
                    </m:r>
                  </m:oMath>
                </a14:m>
                <a:endParaRPr lang="en-US" sz="1600" dirty="0"/>
              </a:p>
              <a:p>
                <a:pPr marL="0" indent="0">
                  <a:buNone/>
                  <a:tabLst>
                    <a:tab pos="452438" algn="l"/>
                  </a:tabLst>
                </a:pPr>
                <a:r>
                  <a:rPr lang="en-US" sz="2000" dirty="0"/>
                  <a:t>	Solving for </a:t>
                </a:r>
                <a14:m>
                  <m:oMath xmlns:m="http://schemas.openxmlformats.org/officeDocument/2006/math">
                    <m:r>
                      <a:rPr lang="en-US" sz="2000" b="1" i="1">
                        <a:latin typeface="Cambria Math" panose="02040503050406030204" pitchFamily="18" charset="0"/>
                      </a:rPr>
                      <m:t>𝒔</m:t>
                    </m:r>
                  </m:oMath>
                </a14:m>
                <a:r>
                  <a:rPr lang="en-US" sz="2000" dirty="0"/>
                  <a:t> and since </a:t>
                </a:r>
                <a14:m>
                  <m:oMath xmlns:m="http://schemas.openxmlformats.org/officeDocument/2006/math">
                    <m:r>
                      <a:rPr lang="en-US" sz="2000" b="1" i="1">
                        <a:latin typeface="Cambria Math" panose="02040503050406030204" pitchFamily="18" charset="0"/>
                      </a:rPr>
                      <m:t>𝚿</m:t>
                    </m:r>
                  </m:oMath>
                </a14:m>
                <a:r>
                  <a:rPr lang="en-US" sz="2000" dirty="0"/>
                  <a:t> is a known basis, the original signal </a:t>
                </a:r>
                <a14:m>
                  <m:oMath xmlns:m="http://schemas.openxmlformats.org/officeDocument/2006/math">
                    <m:r>
                      <a:rPr lang="en-US" sz="2000" b="1" i="1">
                        <a:latin typeface="Cambria Math" panose="02040503050406030204" pitchFamily="18" charset="0"/>
                      </a:rPr>
                      <m:t>𝒙</m:t>
                    </m:r>
                  </m:oMath>
                </a14:m>
                <a:r>
                  <a:rPr lang="en-US" sz="2000" dirty="0"/>
                  <a:t> can be recovered using the first equation.</a:t>
                </a:r>
              </a:p>
              <a:p>
                <a:pPr marL="0" indent="0">
                  <a:buNone/>
                  <a:tabLst>
                    <a:tab pos="446088" algn="l"/>
                  </a:tabLst>
                </a:pPr>
                <a:endParaRPr lang="en-US" sz="2000" dirty="0"/>
              </a:p>
            </p:txBody>
          </p:sp>
        </mc:Choice>
        <mc:Fallback>
          <p:sp>
            <p:nvSpPr>
              <p:cNvPr id="4" name="Content Placeholder 3">
                <a:extLst>
                  <a:ext uri="{FF2B5EF4-FFF2-40B4-BE49-F238E27FC236}">
                    <a16:creationId xmlns:a16="http://schemas.microsoft.com/office/drawing/2014/main" id="{4D27BEF5-D2DE-7159-FF3F-BC4393F7158A}"/>
                  </a:ext>
                </a:extLst>
              </p:cNvPr>
              <p:cNvSpPr>
                <a:spLocks noGrp="1" noRot="1" noChangeAspect="1" noMove="1" noResize="1" noEditPoints="1" noAdjustHandles="1" noChangeArrowheads="1" noChangeShapeType="1" noTextEdit="1"/>
              </p:cNvSpPr>
              <p:nvPr>
                <p:ph idx="1"/>
              </p:nvPr>
            </p:nvSpPr>
            <p:spPr>
              <a:blipFill>
                <a:blip r:embed="rId3"/>
                <a:stretch>
                  <a:fillRect l="-804" t="-754" b="-175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A6D76A-125D-747F-DD3E-47051CBA2EE3}"/>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41CA3420-C790-06BD-1099-0FC3C246BB4D}"/>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D6CF00A9-89DC-0485-D2D0-2D1186D9E519}"/>
              </a:ext>
            </a:extLst>
          </p:cNvPr>
          <p:cNvSpPr>
            <a:spLocks noGrp="1"/>
          </p:cNvSpPr>
          <p:nvPr>
            <p:ph idx="1"/>
          </p:nvPr>
        </p:nvSpPr>
        <p:spPr>
          <a:xfrm>
            <a:off x="628649" y="1131216"/>
            <a:ext cx="8064589" cy="5045747"/>
          </a:xfrm>
        </p:spPr>
        <p:txBody>
          <a:bodyPr>
            <a:normAutofit fontScale="92500" lnSpcReduction="10000"/>
          </a:bodyPr>
          <a:lstStyle/>
          <a:p>
            <a:pPr marL="0" indent="0">
              <a:buNone/>
            </a:pPr>
            <a:r>
              <a:rPr lang="en-US" sz="2000" dirty="0"/>
              <a:t>Shown below is an audio signal, its Fourier transform, and the spectrogram. Notice how there’s only two distinct peaks in its frequency space. Some, if not most, of these other frequencies can be discarded and it still preserves the characteristics of the original signal.</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tabLst>
                <a:tab pos="446088" algn="l"/>
              </a:tabLst>
            </a:pPr>
            <a:endParaRPr lang="en-US" sz="2000" dirty="0"/>
          </a:p>
          <a:p>
            <a:pPr marL="0" indent="0">
              <a:buNone/>
              <a:tabLst>
                <a:tab pos="446088" algn="l"/>
              </a:tabLst>
            </a:pPr>
            <a:r>
              <a:rPr lang="en-US" sz="2000" dirty="0"/>
              <a:t>	</a:t>
            </a:r>
            <a:br>
              <a:rPr lang="en-US" sz="2000" dirty="0"/>
            </a:br>
            <a:r>
              <a:rPr lang="en-US" sz="2000" dirty="0"/>
              <a:t>In this activity, Guitar, Kalimba, and Flute audio signals (files from </a:t>
            </a:r>
            <a:r>
              <a:rPr lang="en-US" sz="2000" dirty="0" err="1"/>
              <a:t>Reinier</a:t>
            </a:r>
            <a:r>
              <a:rPr lang="en-US" sz="2000" dirty="0"/>
              <a:t> Ramos) were randomly sampled at 5%, 10%, 20% and 50%. A Discrete Cosine Transform (DCT) was used as the basis transformation. The lasso optimization algorithm then estimates the missing samples for reconstruction. The original and reconstructed signals were compared in real and frequency space. </a:t>
            </a:r>
          </a:p>
        </p:txBody>
      </p:sp>
      <p:sp>
        <p:nvSpPr>
          <p:cNvPr id="5" name="Slide Number Placeholder 4">
            <a:extLst>
              <a:ext uri="{FF2B5EF4-FFF2-40B4-BE49-F238E27FC236}">
                <a16:creationId xmlns:a16="http://schemas.microsoft.com/office/drawing/2014/main" id="{2877CFB5-38F3-F0EA-04DB-C570A54E0735}"/>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8194" name="Picture 2">
            <a:extLst>
              <a:ext uri="{FF2B5EF4-FFF2-40B4-BE49-F238E27FC236}">
                <a16:creationId xmlns:a16="http://schemas.microsoft.com/office/drawing/2014/main" id="{57674E68-93BD-33A6-EEE4-AA85C5994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62" y="2359043"/>
            <a:ext cx="7315200" cy="1959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544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9253B-94F0-69A7-749C-DC5500236BF0}"/>
              </a:ext>
            </a:extLst>
          </p:cNvPr>
          <p:cNvSpPr>
            <a:spLocks noGrp="1"/>
          </p:cNvSpPr>
          <p:nvPr>
            <p:ph type="title"/>
          </p:nvPr>
        </p:nvSpPr>
        <p:spPr>
          <a:xfrm>
            <a:off x="628649" y="365127"/>
            <a:ext cx="8672105" cy="662396"/>
          </a:xfrm>
        </p:spPr>
        <p:txBody>
          <a:bodyPr/>
          <a:lstStyle/>
          <a:p>
            <a:r>
              <a:rPr lang="en-US" dirty="0"/>
              <a:t>Guitar</a:t>
            </a:r>
          </a:p>
        </p:txBody>
      </p:sp>
      <p:sp>
        <p:nvSpPr>
          <p:cNvPr id="3" name="Footer Placeholder 2">
            <a:extLst>
              <a:ext uri="{FF2B5EF4-FFF2-40B4-BE49-F238E27FC236}">
                <a16:creationId xmlns:a16="http://schemas.microsoft.com/office/drawing/2014/main" id="{DD2C8FF7-11BE-66DE-1488-25F6C1C2854E}"/>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DF0B1AF-A222-6415-CCF1-7941F15F032C}"/>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1026" name="Picture 2">
            <a:extLst>
              <a:ext uri="{FF2B5EF4-FFF2-40B4-BE49-F238E27FC236}">
                <a16:creationId xmlns:a16="http://schemas.microsoft.com/office/drawing/2014/main" id="{412562F5-FBE8-CDC3-0A57-8BAA8EB13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5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765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7565-BD32-A58C-1698-B4A5CD0C364C}"/>
              </a:ext>
            </a:extLst>
          </p:cNvPr>
          <p:cNvSpPr>
            <a:spLocks noGrp="1"/>
          </p:cNvSpPr>
          <p:nvPr>
            <p:ph type="title"/>
          </p:nvPr>
        </p:nvSpPr>
        <p:spPr>
          <a:xfrm>
            <a:off x="628650" y="365127"/>
            <a:ext cx="8698230" cy="662396"/>
          </a:xfrm>
        </p:spPr>
        <p:txBody>
          <a:bodyPr/>
          <a:lstStyle/>
          <a:p>
            <a:r>
              <a:rPr lang="en-US" dirty="0"/>
              <a:t>Kalimba</a:t>
            </a:r>
          </a:p>
        </p:txBody>
      </p:sp>
      <p:sp>
        <p:nvSpPr>
          <p:cNvPr id="3" name="Footer Placeholder 2">
            <a:extLst>
              <a:ext uri="{FF2B5EF4-FFF2-40B4-BE49-F238E27FC236}">
                <a16:creationId xmlns:a16="http://schemas.microsoft.com/office/drawing/2014/main" id="{7F023FC9-4FD3-7D3F-C18F-E09382255549}"/>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32073E4-024A-33D4-BBF6-386902BDAB47}"/>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2050" name="Picture 2">
            <a:extLst>
              <a:ext uri="{FF2B5EF4-FFF2-40B4-BE49-F238E27FC236}">
                <a16:creationId xmlns:a16="http://schemas.microsoft.com/office/drawing/2014/main" id="{446DBB4A-3851-5FE9-06ED-227DB64E0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7280"/>
            <a:ext cx="9144000" cy="5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01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48FD-0083-2522-7BB3-3AAB363C0266}"/>
              </a:ext>
            </a:extLst>
          </p:cNvPr>
          <p:cNvSpPr>
            <a:spLocks noGrp="1"/>
          </p:cNvSpPr>
          <p:nvPr>
            <p:ph type="title"/>
          </p:nvPr>
        </p:nvSpPr>
        <p:spPr>
          <a:xfrm>
            <a:off x="628650" y="365127"/>
            <a:ext cx="8921750" cy="662396"/>
          </a:xfrm>
        </p:spPr>
        <p:txBody>
          <a:bodyPr/>
          <a:lstStyle/>
          <a:p>
            <a:r>
              <a:rPr lang="en-US" dirty="0"/>
              <a:t>Flute</a:t>
            </a:r>
          </a:p>
        </p:txBody>
      </p:sp>
      <p:sp>
        <p:nvSpPr>
          <p:cNvPr id="3" name="Footer Placeholder 2">
            <a:extLst>
              <a:ext uri="{FF2B5EF4-FFF2-40B4-BE49-F238E27FC236}">
                <a16:creationId xmlns:a16="http://schemas.microsoft.com/office/drawing/2014/main" id="{313242E5-3898-FF4B-9E9A-3B12C0765925}"/>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1DD3BCF-D68D-EA90-A27D-BB9DC8257763}"/>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3074" name="Picture 2">
            <a:extLst>
              <a:ext uri="{FF2B5EF4-FFF2-40B4-BE49-F238E27FC236}">
                <a16:creationId xmlns:a16="http://schemas.microsoft.com/office/drawing/2014/main" id="{AD1893D4-9DE9-883F-4657-76AD15CA2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7280"/>
            <a:ext cx="9144000" cy="5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8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815A-8FC7-7E8E-43C3-55A633C2467C}"/>
              </a:ext>
            </a:extLst>
          </p:cNvPr>
          <p:cNvSpPr>
            <a:spLocks noGrp="1"/>
          </p:cNvSpPr>
          <p:nvPr>
            <p:ph type="title"/>
          </p:nvPr>
        </p:nvSpPr>
        <p:spPr/>
        <p:txBody>
          <a:bodyPr/>
          <a:lstStyle/>
          <a:p>
            <a:r>
              <a:rPr lang="en-US" dirty="0"/>
              <a:t>Reconstruction (5% Sampling)</a:t>
            </a:r>
          </a:p>
        </p:txBody>
      </p:sp>
      <p:sp>
        <p:nvSpPr>
          <p:cNvPr id="3" name="Footer Placeholder 2">
            <a:extLst>
              <a:ext uri="{FF2B5EF4-FFF2-40B4-BE49-F238E27FC236}">
                <a16:creationId xmlns:a16="http://schemas.microsoft.com/office/drawing/2014/main" id="{6DD80F6E-9D53-1810-3EF6-F50833C55206}"/>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11106649-886C-5B07-451F-EB0BBF3112B1}"/>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4098" name="Picture 2">
            <a:extLst>
              <a:ext uri="{FF2B5EF4-FFF2-40B4-BE49-F238E27FC236}">
                <a16:creationId xmlns:a16="http://schemas.microsoft.com/office/drawing/2014/main" id="{159EC0C5-B94E-B4B0-457C-F969EEB4A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58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C1890AB-CFC6-3E34-90FA-50FEAE83F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46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7851CC5-FFD8-A8BC-526E-BD7FFFCAA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91440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2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1815A-8FC7-7E8E-43C3-55A633C2467C}"/>
              </a:ext>
            </a:extLst>
          </p:cNvPr>
          <p:cNvSpPr>
            <a:spLocks noGrp="1"/>
          </p:cNvSpPr>
          <p:nvPr>
            <p:ph type="title"/>
          </p:nvPr>
        </p:nvSpPr>
        <p:spPr>
          <a:xfrm>
            <a:off x="628650" y="365127"/>
            <a:ext cx="8273612" cy="662396"/>
          </a:xfrm>
        </p:spPr>
        <p:txBody>
          <a:bodyPr/>
          <a:lstStyle/>
          <a:p>
            <a:r>
              <a:rPr lang="en-US" dirty="0"/>
              <a:t>Reconstruction (10% Sampling)</a:t>
            </a:r>
          </a:p>
        </p:txBody>
      </p:sp>
      <p:sp>
        <p:nvSpPr>
          <p:cNvPr id="3" name="Footer Placeholder 2">
            <a:extLst>
              <a:ext uri="{FF2B5EF4-FFF2-40B4-BE49-F238E27FC236}">
                <a16:creationId xmlns:a16="http://schemas.microsoft.com/office/drawing/2014/main" id="{6DD80F6E-9D53-1810-3EF6-F50833C55206}"/>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11106649-886C-5B07-451F-EB0BBF3112B1}"/>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5122" name="Picture 2">
            <a:extLst>
              <a:ext uri="{FF2B5EF4-FFF2-40B4-BE49-F238E27FC236}">
                <a16:creationId xmlns:a16="http://schemas.microsoft.com/office/drawing/2014/main" id="{D6C93D68-1FB7-0982-C0F7-91701BEF5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58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C7DF17E-EAFD-F42C-A44D-1078717E5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46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5BEED12-A96B-9B86-4ACC-4B703B387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91440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7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EBA6-F0F4-EDA7-7FB9-AE70F6386D72}"/>
              </a:ext>
            </a:extLst>
          </p:cNvPr>
          <p:cNvSpPr>
            <a:spLocks noGrp="1"/>
          </p:cNvSpPr>
          <p:nvPr>
            <p:ph type="title"/>
          </p:nvPr>
        </p:nvSpPr>
        <p:spPr>
          <a:xfrm>
            <a:off x="628649" y="365127"/>
            <a:ext cx="8305143" cy="662396"/>
          </a:xfrm>
        </p:spPr>
        <p:txBody>
          <a:bodyPr/>
          <a:lstStyle/>
          <a:p>
            <a:r>
              <a:rPr lang="en-US" dirty="0"/>
              <a:t>Reconstruction (20% Sampling)</a:t>
            </a:r>
          </a:p>
        </p:txBody>
      </p:sp>
      <p:sp>
        <p:nvSpPr>
          <p:cNvPr id="3" name="Footer Placeholder 2">
            <a:extLst>
              <a:ext uri="{FF2B5EF4-FFF2-40B4-BE49-F238E27FC236}">
                <a16:creationId xmlns:a16="http://schemas.microsoft.com/office/drawing/2014/main" id="{9598BD12-0F1F-0479-422C-DAD2D1B90C74}"/>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49B97DDA-B08B-C841-714F-879EBF5C189F}"/>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6146" name="Picture 2">
            <a:extLst>
              <a:ext uri="{FF2B5EF4-FFF2-40B4-BE49-F238E27FC236}">
                <a16:creationId xmlns:a16="http://schemas.microsoft.com/office/drawing/2014/main" id="{E3FBCE3F-E53D-101A-525B-18D67BD768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058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BDAA611-904F-7456-BF86-A6685933D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34640"/>
            <a:ext cx="9144000" cy="17811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B4B296C-F6C9-0EDC-35F0-3C362760E5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72000"/>
            <a:ext cx="91440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4452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3622</TotalTime>
  <Words>685</Words>
  <Application>Microsoft Macintosh PowerPoint</Application>
  <PresentationFormat>On-screen Show (4:3)</PresentationFormat>
  <Paragraphs>63</Paragraphs>
  <Slides>12</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Background</vt:lpstr>
      <vt:lpstr>Overview</vt:lpstr>
      <vt:lpstr>Guitar</vt:lpstr>
      <vt:lpstr>Kalimba</vt:lpstr>
      <vt:lpstr>Flute</vt:lpstr>
      <vt:lpstr>Reconstruction (5% Sampling)</vt:lpstr>
      <vt:lpstr>Reconstruction (10% Sampling)</vt:lpstr>
      <vt:lpstr>Reconstruction (20% Sampling)</vt:lpstr>
      <vt:lpstr>Reconstruction (50% Sampling)</vt:lpstr>
      <vt:lpstr>Discussion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30</cp:revision>
  <cp:lastPrinted>2022-06-06T16:25:46Z</cp:lastPrinted>
  <dcterms:created xsi:type="dcterms:W3CDTF">2022-05-28T03:01:51Z</dcterms:created>
  <dcterms:modified xsi:type="dcterms:W3CDTF">2023-07-04T05:21:02Z</dcterms:modified>
</cp:coreProperties>
</file>